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7" r:id="rId7"/>
    <p:sldId id="268" r:id="rId8"/>
    <p:sldId id="269" r:id="rId9"/>
    <p:sldId id="278" r:id="rId10"/>
    <p:sldId id="270" r:id="rId11"/>
    <p:sldId id="271" r:id="rId12"/>
    <p:sldId id="261" r:id="rId13"/>
    <p:sldId id="263" r:id="rId14"/>
    <p:sldId id="272" r:id="rId15"/>
    <p:sldId id="273" r:id="rId16"/>
    <p:sldId id="274" r:id="rId17"/>
    <p:sldId id="275" r:id="rId18"/>
    <p:sldId id="265" r:id="rId19"/>
    <p:sldId id="276" r:id="rId20"/>
    <p:sldId id="28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49A5481-1D9F-4504-9D98-27217E630CF9}">
          <p14:sldIdLst>
            <p14:sldId id="256"/>
            <p14:sldId id="257"/>
            <p14:sldId id="258"/>
            <p14:sldId id="260"/>
            <p14:sldId id="266"/>
          </p14:sldIdLst>
        </p14:section>
        <p14:section name="1. Shadow detection" id="{D7F55F14-E95F-4AE2-B304-0DB253DD421B}">
          <p14:sldIdLst>
            <p14:sldId id="267"/>
            <p14:sldId id="268"/>
          </p14:sldIdLst>
        </p14:section>
        <p14:section name="2. Subgroups clustering based on colors" id="{C3827888-2D44-4FC4-83AF-97175CC16F1E}">
          <p14:sldIdLst>
            <p14:sldId id="269"/>
          </p14:sldIdLst>
        </p14:section>
        <p14:section name="3. Removing shadow" id="{D7A67A17-48AB-42DD-9D6E-A7BA331BF86E}">
          <p14:sldIdLst>
            <p14:sldId id="278"/>
            <p14:sldId id="270"/>
            <p14:sldId id="271"/>
            <p14:sldId id="261"/>
            <p14:sldId id="263"/>
            <p14:sldId id="272"/>
            <p14:sldId id="273"/>
            <p14:sldId id="274"/>
            <p14:sldId id="275"/>
            <p14:sldId id="265"/>
          </p14:sldIdLst>
        </p14:section>
        <p14:section name="Conclusion" id="{D0523A0E-8DDC-4E22-9193-848A7354C664}">
          <p14:sldIdLst>
            <p14:sldId id="276"/>
          </p14:sldIdLst>
        </p14:section>
        <p14:section name="Seção do Resumo" id="{3479D197-7F93-4B75-8794-C336655EB19D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FD89-D1B4-4595-93FD-C72AE79AD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24AC03-3ECB-41F6-81EB-E4FF68EC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D37FB3-8B36-454D-B00D-9D9545C8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B8BC57-063D-4DA5-A4BB-8408DD2A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0BE28C-16E4-4AAB-9CEB-09862BD9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64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C497D-2725-4D46-8183-0EE68648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093031-91BB-4007-9F84-EB6C3F763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BF160-55FE-4F68-9A62-3ADFBAFC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7BCE7D-05A2-425D-9EB1-EB024409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BE5EC-90B9-43C2-82A5-A248207F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41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02FA2C-9A3A-42F6-8481-F856F0602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2F51F7-33FD-495C-B923-7881198B0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364D1-0858-45B1-96BC-6849CDD6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B590F-1ACF-473C-BE46-7F52E7C2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24C69C-77B0-4B50-8A76-3F5F1054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15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7144E-B92B-4927-B394-564D14BF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F6483-BF31-46DB-B2D9-80971F4B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6CD5CA-97B6-4E82-A9A0-2AD7DF7B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56457-EDD1-4BAF-82D8-8E7E20BD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DB1B4-1F09-495A-A805-1D2AB48F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3CC24-574D-443A-B020-E9A60CB5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0E9DB0-6D7E-4C91-A006-3148EA458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92CDF-D3E9-4E4A-8F35-9E0B1460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0F900E-B8FC-4FD9-A561-17250242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283EDA-014C-41B5-937A-8F88239B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49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BB543-12C9-4B83-8E23-9672738D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A2506-6609-4DAE-9788-ED502B925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35D804-4291-4332-BE21-15165AA8E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D993AC-2F38-4256-AAB8-E99C634D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BAA640-1818-42F9-BDFB-8EF77634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52EEE0-A95B-496A-8B47-9196C162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8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F41F-C6CB-4C88-A1BA-ED032BAF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DB7CAF-93E0-4E08-B7CD-5E108768C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59ADA3-0594-455F-9E23-D19A9533E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7A2303-B740-4BBC-B4FA-3BD5D8169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1457F-4928-4EF1-A52E-43152A29E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A6F785-DD18-4855-BB5B-E0CEB7DC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314BE5-6CC3-40EC-A6D2-A83BDFD6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2B4798-74BA-4104-AC34-30B014D5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6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765543-32ED-4B8C-90AA-79CC6B93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ED2630-07CF-4BC0-8BA1-97FB3F17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752B48-F6EE-4517-8332-68C5F8E3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25F75-3996-4CF2-AA91-4C6ED87D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6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D9057E-FD37-45BE-9C5D-970D0701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1BB662-D4BB-44F4-9347-EA05D2B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0F30A0-4ACD-4261-9FDD-2AA9F818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44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43494B-3A77-4865-BC33-6A76FFD4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5CB954-161A-4750-A9A6-E209BBB6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5C1B78-178E-4FC4-BBAE-61D7B652E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229133-0940-46B0-9708-6763B876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611261-65FC-43E8-B413-EBE0F469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38B6EE-1C71-4865-998D-5231A130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49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018D6-6F04-47BB-9080-7CEE20EC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A1E6C-6690-4427-9C01-1B5B2BA20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6C0A3F-6E1A-4B7C-BA22-A39FAC35E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2C1E5A-FB89-4553-BDF6-E5C10983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BF6645-347C-461B-93C4-07B92F97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83D549-4B25-4640-AE68-E19037DC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4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A0F9EB6-DDFA-4779-968A-33052476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037D0B-D8F7-4BDB-8167-C83EF191B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C5FBB1-219B-4D9B-ABE7-EF964A42A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24642-7414-432E-80D2-7EFDABE0E73B}" type="datetimeFigureOut">
              <a:rPr lang="pt-BR" smtClean="0"/>
              <a:t>26/06/2019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D9615-F454-47EF-AF5F-9B5397B6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A6C13-0E41-4D96-877F-FD38FF05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3024-DAD6-4229-95EA-4196845BA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47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.jpeg"/><Relationship Id="rId5" Type="http://schemas.openxmlformats.org/officeDocument/2006/relationships/image" Target="../media/image32.png"/><Relationship Id="rId10" Type="http://schemas.openxmlformats.org/officeDocument/2006/relationships/image" Target="../media/image33.gif"/><Relationship Id="rId4" Type="http://schemas.openxmlformats.org/officeDocument/2006/relationships/image" Target="../media/image31.png"/><Relationship Id="rId9" Type="http://schemas.openxmlformats.org/officeDocument/2006/relationships/slide" Target="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96768-0851-4378-A92F-09E43935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Shadow </a:t>
            </a:r>
            <a:r>
              <a:rPr lang="pt-BR" dirty="0" err="1"/>
              <a:t>removal</a:t>
            </a:r>
            <a:r>
              <a:rPr lang="pt-BR" dirty="0"/>
              <a:t> for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EC05C1-4E1C-44D1-806C-EE249D327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SCC5830 –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endParaRPr lang="pt-BR" dirty="0"/>
          </a:p>
          <a:p>
            <a:r>
              <a:rPr lang="pt-BR" dirty="0"/>
              <a:t>Luiz Alberto Hiroshi Horita – nº USP 6882704</a:t>
            </a:r>
          </a:p>
          <a:p>
            <a:r>
              <a:rPr lang="pt-BR" dirty="0" err="1"/>
              <a:t>Msc</a:t>
            </a:r>
            <a:r>
              <a:rPr lang="pt-BR" dirty="0"/>
              <a:t>. Candidate</a:t>
            </a:r>
          </a:p>
        </p:txBody>
      </p:sp>
      <p:pic>
        <p:nvPicPr>
          <p:cNvPr id="1026" name="Picture 2" descr="Resultado de imagem para logo icmc png">
            <a:extLst>
              <a:ext uri="{FF2B5EF4-FFF2-40B4-BE49-F238E27FC236}">
                <a16:creationId xmlns:a16="http://schemas.microsoft.com/office/drawing/2014/main" id="{5DE1D1B4-0AB1-49E1-8C43-12348442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8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discussion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016E16D-E37E-4A05-89A3-A0F7BF51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1533628"/>
            <a:ext cx="7914262" cy="29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2CB77760-17B4-4183-975F-2824B3C6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4501476"/>
            <a:ext cx="7914262" cy="223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discussion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016E16D-E37E-4A05-89A3-A0F7BF51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1533628"/>
            <a:ext cx="7914262" cy="29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8F642A7-05C8-4FC9-8C62-79F459063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0" y="4501476"/>
            <a:ext cx="7934195" cy="223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1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Failures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8F2-117D-46EB-B151-E3FA7177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1519"/>
            <a:ext cx="3164840" cy="1686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1st.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detected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region.</a:t>
            </a:r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1stFail">
            <a:extLst>
              <a:ext uri="{FF2B5EF4-FFF2-40B4-BE49-F238E27FC236}">
                <a16:creationId xmlns:a16="http://schemas.microsoft.com/office/drawing/2014/main" id="{714068CE-D352-49A5-AC4A-0FD17E427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6796" r="13134" b="4762"/>
          <a:stretch/>
        </p:blipFill>
        <p:spPr bwMode="auto">
          <a:xfrm>
            <a:off x="484764" y="1651892"/>
            <a:ext cx="3608962" cy="278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ndFail">
            <a:extLst>
              <a:ext uri="{FF2B5EF4-FFF2-40B4-BE49-F238E27FC236}">
                <a16:creationId xmlns:a16="http://schemas.microsoft.com/office/drawing/2014/main" id="{9B9F319C-CF69-4B03-A2D2-AB199AFA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8567" r="13623" b="5455"/>
          <a:stretch/>
        </p:blipFill>
        <p:spPr bwMode="auto">
          <a:xfrm>
            <a:off x="4173167" y="1690688"/>
            <a:ext cx="3540868" cy="2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3rdtFail">
            <a:extLst>
              <a:ext uri="{FF2B5EF4-FFF2-40B4-BE49-F238E27FC236}">
                <a16:creationId xmlns:a16="http://schemas.microsoft.com/office/drawing/2014/main" id="{11DF4C1A-8CBC-408C-B9BD-F4FE75004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7544" r="14355" b="6478"/>
          <a:stretch/>
        </p:blipFill>
        <p:spPr bwMode="auto">
          <a:xfrm>
            <a:off x="7812932" y="1651892"/>
            <a:ext cx="3540868" cy="2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A86CF17-5A48-48CC-BEA5-E1B0733E95CB}"/>
              </a:ext>
            </a:extLst>
          </p:cNvPr>
          <p:cNvSpPr txBox="1">
            <a:spLocks/>
          </p:cNvSpPr>
          <p:nvPr/>
        </p:nvSpPr>
        <p:spPr>
          <a:xfrm>
            <a:off x="4470400" y="4521198"/>
            <a:ext cx="3164840" cy="1686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/>
              <a:t>2nd.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detected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</a:t>
            </a:r>
            <a:r>
              <a:rPr lang="pt-BR" sz="2400" dirty="0" err="1"/>
              <a:t>regions</a:t>
            </a:r>
            <a:r>
              <a:rPr lang="pt-BR" sz="2400" dirty="0"/>
              <a:t> </a:t>
            </a:r>
            <a:r>
              <a:rPr lang="pt-BR" sz="2400" dirty="0" err="1"/>
              <a:t>based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lit</a:t>
            </a:r>
            <a:r>
              <a:rPr lang="pt-BR" sz="2400" dirty="0"/>
              <a:t> region.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B501ED7-7882-466B-A014-83E2F011076C}"/>
              </a:ext>
            </a:extLst>
          </p:cNvPr>
          <p:cNvSpPr txBox="1">
            <a:spLocks/>
          </p:cNvSpPr>
          <p:nvPr/>
        </p:nvSpPr>
        <p:spPr>
          <a:xfrm>
            <a:off x="8102600" y="4521198"/>
            <a:ext cx="3164840" cy="168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/>
              <a:t>3rd. </a:t>
            </a:r>
            <a:r>
              <a:rPr lang="pt-BR" sz="2400" b="1" dirty="0" err="1"/>
              <a:t>Try</a:t>
            </a:r>
            <a:endParaRPr lang="pt-B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Histogram</a:t>
            </a:r>
            <a:r>
              <a:rPr lang="pt-BR" sz="2400" dirty="0"/>
              <a:t> </a:t>
            </a:r>
            <a:r>
              <a:rPr lang="pt-BR" sz="2400" dirty="0" err="1"/>
              <a:t>equalization</a:t>
            </a:r>
            <a:r>
              <a:rPr lang="pt-BR" sz="2400" dirty="0"/>
              <a:t> </a:t>
            </a:r>
            <a:r>
              <a:rPr lang="pt-BR" sz="2400" dirty="0" err="1"/>
              <a:t>based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each</a:t>
            </a:r>
            <a:r>
              <a:rPr lang="pt-BR" sz="2400" dirty="0"/>
              <a:t> </a:t>
            </a:r>
            <a:r>
              <a:rPr lang="pt-BR" sz="2400" dirty="0" err="1"/>
              <a:t>region’s</a:t>
            </a:r>
            <a:r>
              <a:rPr lang="pt-BR" sz="2400" dirty="0"/>
              <a:t> </a:t>
            </a:r>
            <a:r>
              <a:rPr lang="pt-BR" sz="2400" dirty="0" err="1"/>
              <a:t>shadow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lit</a:t>
            </a:r>
            <a:r>
              <a:rPr lang="pt-BR" sz="2400" dirty="0"/>
              <a:t> </a:t>
            </a:r>
            <a:r>
              <a:rPr lang="pt-BR" sz="2400" dirty="0" err="1"/>
              <a:t>area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1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Espaço Reservado para Conteúdo 23" descr="Uma imagem contendo árvore&#10;&#10;Descrição gerada automaticamente">
            <a:extLst>
              <a:ext uri="{FF2B5EF4-FFF2-40B4-BE49-F238E27FC236}">
                <a16:creationId xmlns:a16="http://schemas.microsoft.com/office/drawing/2014/main" id="{FF6708C1-C323-47FE-98A7-98D382FB5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8985951-E4D2-48DA-A64D-496FE9F41988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00B0F0"/>
                </a:solidFill>
              </a:rPr>
              <a:t>same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>
                <a:solidFill>
                  <a:srgbClr val="00B0F0"/>
                </a:solidFill>
              </a:rPr>
              <a:t>camera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82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1A5FF64-07E8-4E65-8CE2-9550D070C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78D5094-05A9-47DB-AF49-68EBE832117B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00B0F0"/>
                </a:solidFill>
              </a:rPr>
              <a:t>same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>
                <a:solidFill>
                  <a:srgbClr val="00B0F0"/>
                </a:solidFill>
              </a:rPr>
              <a:t>camera</a:t>
            </a:r>
            <a:r>
              <a:rPr lang="pt-BR" sz="2400" dirty="0">
                <a:solidFill>
                  <a:srgbClr val="00B0F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9186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27CE019-DF21-454F-A3CA-4985EC1F6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50780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13290E2-E7BD-43FF-A499-9B56271865C4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11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4.2.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 descr="Uma imagem contendo árvore&#10;&#10;Descrição gerada automaticamente">
            <a:extLst>
              <a:ext uri="{FF2B5EF4-FFF2-40B4-BE49-F238E27FC236}">
                <a16:creationId xmlns:a16="http://schemas.microsoft.com/office/drawing/2014/main" id="{7BACAE78-D251-438B-B5E2-90EB22F67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0688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A8FE209-7DCF-47B5-A737-5709F7C159E3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53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unseen</a:t>
            </a:r>
            <a:r>
              <a:rPr lang="pt-BR" dirty="0"/>
              <a:t> </a:t>
            </a:r>
            <a:r>
              <a:rPr lang="pt-BR" dirty="0" err="1"/>
              <a:t>scenes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4187A2-E169-4626-9F13-3B30F6282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7" y="1699841"/>
            <a:ext cx="8702675" cy="4351338"/>
          </a:xfr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40D911C-09E7-4551-8F0C-B0FFEA1F2DDA}"/>
              </a:ext>
            </a:extLst>
          </p:cNvPr>
          <p:cNvSpPr txBox="1">
            <a:spLocks/>
          </p:cNvSpPr>
          <p:nvPr/>
        </p:nvSpPr>
        <p:spPr>
          <a:xfrm>
            <a:off x="838200" y="2172970"/>
            <a:ext cx="3164840" cy="3445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 err="1"/>
              <a:t>Unseen</a:t>
            </a:r>
            <a:r>
              <a:rPr lang="pt-BR" sz="2400" b="1" dirty="0"/>
              <a:t> </a:t>
            </a:r>
            <a:r>
              <a:rPr lang="pt-BR" sz="2400" b="1" dirty="0" err="1"/>
              <a:t>image</a:t>
            </a:r>
            <a:r>
              <a:rPr lang="pt-BR" sz="2400" b="1" dirty="0"/>
              <a:t> 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captured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different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camera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capture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image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development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80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8F2-117D-46EB-B151-E3FA7177A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Complex</a:t>
            </a:r>
            <a:r>
              <a:rPr lang="pt-BR" b="1" dirty="0"/>
              <a:t> </a:t>
            </a:r>
            <a:r>
              <a:rPr lang="pt-BR" b="1" dirty="0" err="1"/>
              <a:t>scenario</a:t>
            </a:r>
            <a:r>
              <a:rPr lang="pt-BR" dirty="0"/>
              <a:t>;</a:t>
            </a:r>
          </a:p>
          <a:p>
            <a:r>
              <a:rPr lang="pt-BR" dirty="0"/>
              <a:t>The </a:t>
            </a:r>
            <a:r>
              <a:rPr lang="pt-BR" dirty="0" err="1"/>
              <a:t>shadow</a:t>
            </a:r>
            <a:r>
              <a:rPr lang="pt-BR" dirty="0"/>
              <a:t> </a:t>
            </a:r>
            <a:r>
              <a:rPr lang="pt-BR" dirty="0" err="1"/>
              <a:t>removal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b="1" dirty="0" err="1"/>
              <a:t>not</a:t>
            </a:r>
            <a:r>
              <a:rPr lang="pt-BR" b="1" dirty="0"/>
              <a:t> </a:t>
            </a:r>
            <a:r>
              <a:rPr lang="pt-BR" b="1" dirty="0" err="1"/>
              <a:t>perfect</a:t>
            </a:r>
            <a:r>
              <a:rPr lang="pt-BR" dirty="0"/>
              <a:t>;</a:t>
            </a:r>
          </a:p>
          <a:p>
            <a:r>
              <a:rPr lang="pt-BR" b="1" dirty="0"/>
              <a:t>For </a:t>
            </a:r>
            <a:r>
              <a:rPr lang="pt-BR" b="1" dirty="0" err="1"/>
              <a:t>segmentation</a:t>
            </a:r>
            <a:r>
              <a:rPr lang="pt-BR" b="1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road</a:t>
            </a:r>
            <a:r>
              <a:rPr lang="pt-BR" dirty="0"/>
              <a:t> (</a:t>
            </a:r>
            <a:r>
              <a:rPr lang="pt-BR" dirty="0" err="1"/>
              <a:t>navigable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had</a:t>
            </a:r>
            <a:r>
              <a:rPr lang="pt-BR" dirty="0"/>
              <a:t> </a:t>
            </a:r>
            <a:r>
              <a:rPr lang="pt-BR" b="1" dirty="0" err="1"/>
              <a:t>good</a:t>
            </a:r>
            <a:r>
              <a:rPr lang="pt-BR" b="1" dirty="0"/>
              <a:t> </a:t>
            </a:r>
            <a:r>
              <a:rPr lang="pt-BR" b="1" dirty="0" err="1"/>
              <a:t>results</a:t>
            </a:r>
            <a:r>
              <a:rPr lang="pt-BR" dirty="0"/>
              <a:t>;</a:t>
            </a:r>
          </a:p>
          <a:p>
            <a:r>
              <a:rPr lang="pt-BR" dirty="0" err="1"/>
              <a:t>Limitations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Works </a:t>
            </a:r>
            <a:r>
              <a:rPr lang="pt-BR" dirty="0" err="1"/>
              <a:t>only</a:t>
            </a:r>
            <a:r>
              <a:rPr lang="pt-BR" dirty="0"/>
              <a:t> for </a:t>
            </a:r>
            <a:r>
              <a:rPr lang="pt-BR" b="1" dirty="0" err="1"/>
              <a:t>same</a:t>
            </a:r>
            <a:r>
              <a:rPr lang="pt-BR" b="1" dirty="0"/>
              <a:t> </a:t>
            </a:r>
            <a:r>
              <a:rPr lang="pt-BR" b="1" dirty="0" err="1"/>
              <a:t>kind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scenario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Works </a:t>
            </a:r>
            <a:r>
              <a:rPr lang="pt-BR" dirty="0" err="1"/>
              <a:t>only</a:t>
            </a:r>
            <a:r>
              <a:rPr lang="pt-BR" dirty="0"/>
              <a:t> for </a:t>
            </a:r>
            <a:r>
              <a:rPr lang="pt-BR" dirty="0" err="1"/>
              <a:t>images</a:t>
            </a:r>
            <a:r>
              <a:rPr lang="pt-BR" dirty="0"/>
              <a:t> </a:t>
            </a:r>
            <a:r>
              <a:rPr lang="pt-BR" dirty="0" err="1"/>
              <a:t>captured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b="1" dirty="0" err="1"/>
              <a:t>same</a:t>
            </a:r>
            <a:r>
              <a:rPr lang="pt-BR" b="1" dirty="0"/>
              <a:t> câmera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It takes </a:t>
            </a:r>
            <a:r>
              <a:rPr lang="pt-BR" b="1" dirty="0" err="1"/>
              <a:t>long</a:t>
            </a:r>
            <a:r>
              <a:rPr lang="pt-BR" b="1" dirty="0"/>
              <a:t> time </a:t>
            </a:r>
            <a:r>
              <a:rPr lang="pt-BR" b="1" dirty="0" err="1"/>
              <a:t>to</a:t>
            </a:r>
            <a:r>
              <a:rPr lang="pt-BR" b="1" dirty="0"/>
              <a:t> execute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E59AA-8F29-4635-A17C-52E1B57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Conclusion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70325A1C-597E-48F0-8901-60E14B9C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2D98549-8635-4E29-A1C9-55CCD34415F0}"/>
              </a:ext>
            </a:extLst>
          </p:cNvPr>
          <p:cNvGrpSpPr/>
          <p:nvPr/>
        </p:nvGrpSpPr>
        <p:grpSpPr>
          <a:xfrm>
            <a:off x="614934" y="1574057"/>
            <a:ext cx="10581601" cy="4333133"/>
            <a:chOff x="680936" y="1592263"/>
            <a:chExt cx="9747116" cy="3991414"/>
          </a:xfrm>
        </p:grpSpPr>
        <p:pic>
          <p:nvPicPr>
            <p:cNvPr id="17412" name="Picture 4" descr="Comparing shadowed and unshadowed limiarizations">
              <a:extLst>
                <a:ext uri="{FF2B5EF4-FFF2-40B4-BE49-F238E27FC236}">
                  <a16:creationId xmlns:a16="http://schemas.microsoft.com/office/drawing/2014/main" id="{DD9B138B-B6AC-4BDE-B73C-76C3619EB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" t="16099" r="9545" b="15816"/>
            <a:stretch/>
          </p:blipFill>
          <p:spPr bwMode="auto">
            <a:xfrm>
              <a:off x="3098260" y="3587970"/>
              <a:ext cx="7329792" cy="192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Comparing shadowed and unshadowed limiarizations">
              <a:extLst>
                <a:ext uri="{FF2B5EF4-FFF2-40B4-BE49-F238E27FC236}">
                  <a16:creationId xmlns:a16="http://schemas.microsoft.com/office/drawing/2014/main" id="{61A1B563-FE38-4B9E-B050-A3939A045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5" t="7401" r="8888" b="7659"/>
            <a:stretch/>
          </p:blipFill>
          <p:spPr bwMode="auto">
            <a:xfrm>
              <a:off x="680936" y="1592263"/>
              <a:ext cx="4834647" cy="3991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BBFB7F-8F1B-4350-8C17-0D6C43DD4D4F}"/>
              </a:ext>
            </a:extLst>
          </p:cNvPr>
          <p:cNvSpPr txBox="1"/>
          <p:nvPr/>
        </p:nvSpPr>
        <p:spPr>
          <a:xfrm>
            <a:off x="838200" y="6023353"/>
            <a:ext cx="6502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Comparing</a:t>
            </a:r>
            <a:r>
              <a:rPr lang="pt-BR" sz="2000" dirty="0"/>
              <a:t> </a:t>
            </a:r>
            <a:r>
              <a:rPr lang="pt-BR" sz="2000" dirty="0" err="1"/>
              <a:t>road</a:t>
            </a:r>
            <a:r>
              <a:rPr lang="pt-BR" sz="2000" dirty="0"/>
              <a:t> </a:t>
            </a:r>
            <a:r>
              <a:rPr lang="pt-BR" sz="2000" dirty="0" err="1"/>
              <a:t>detection</a:t>
            </a:r>
            <a:r>
              <a:rPr lang="pt-BR" sz="2000" dirty="0"/>
              <a:t> </a:t>
            </a:r>
            <a:r>
              <a:rPr lang="pt-BR" sz="2000" dirty="0" err="1"/>
              <a:t>before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after</a:t>
            </a:r>
            <a:r>
              <a:rPr lang="pt-BR" sz="2000" dirty="0"/>
              <a:t> </a:t>
            </a:r>
            <a:r>
              <a:rPr lang="pt-BR" sz="2000" dirty="0" err="1"/>
              <a:t>shadow</a:t>
            </a:r>
            <a:r>
              <a:rPr lang="pt-BR" sz="2000" dirty="0"/>
              <a:t> </a:t>
            </a:r>
            <a:r>
              <a:rPr lang="pt-BR" sz="2000" dirty="0" err="1"/>
              <a:t>removal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21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9101B-1BF3-4E5A-B9B5-89B194F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64E45-2C45-4E15-97D4-837A6F260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pt-BR" dirty="0"/>
              <a:t>In real </a:t>
            </a:r>
            <a:r>
              <a:rPr lang="pt-BR" dirty="0" err="1"/>
              <a:t>life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,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causes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sz="3600" b="1" dirty="0" err="1">
                <a:solidFill>
                  <a:srgbClr val="FF0000"/>
                </a:solidFill>
              </a:rPr>
              <a:t>environment</a:t>
            </a:r>
            <a:r>
              <a:rPr lang="pt-BR" sz="3600" b="1" dirty="0">
                <a:solidFill>
                  <a:srgbClr val="FF0000"/>
                </a:solidFill>
              </a:rPr>
              <a:t> </a:t>
            </a:r>
            <a:r>
              <a:rPr lang="pt-BR" sz="3600" b="1" dirty="0" err="1">
                <a:solidFill>
                  <a:srgbClr val="FF0000"/>
                </a:solidFill>
              </a:rPr>
              <a:t>noise</a:t>
            </a:r>
            <a:r>
              <a:rPr lang="pt-BR" sz="3600" b="1" dirty="0">
                <a:solidFill>
                  <a:srgbClr val="FF0000"/>
                </a:solidFill>
              </a:rPr>
              <a:t> </a:t>
            </a:r>
            <a:r>
              <a:rPr lang="pt-BR" sz="3600" b="1" dirty="0" err="1">
                <a:solidFill>
                  <a:srgbClr val="FF0000"/>
                </a:solidFill>
              </a:rPr>
              <a:t>is</a:t>
            </a:r>
            <a:r>
              <a:rPr lang="pt-BR" sz="3600" b="1" dirty="0">
                <a:solidFill>
                  <a:srgbClr val="FF0000"/>
                </a:solidFill>
              </a:rPr>
              <a:t> </a:t>
            </a:r>
            <a:r>
              <a:rPr lang="pt-BR" sz="3600" b="1" dirty="0" err="1">
                <a:solidFill>
                  <a:srgbClr val="FF0000"/>
                </a:solidFill>
              </a:rPr>
              <a:t>shadow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distort</a:t>
            </a:r>
            <a:r>
              <a:rPr lang="pt-BR" dirty="0"/>
              <a:t> </a:t>
            </a:r>
            <a:r>
              <a:rPr lang="pt-BR" dirty="0" err="1"/>
              <a:t>both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intensity</a:t>
            </a:r>
            <a:r>
              <a:rPr lang="pt-BR" dirty="0"/>
              <a:t> (</a:t>
            </a:r>
            <a:r>
              <a:rPr lang="pt-BR" dirty="0" err="1"/>
              <a:t>luminance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color (</a:t>
            </a:r>
            <a:r>
              <a:rPr lang="pt-BR" dirty="0" err="1"/>
              <a:t>chrominance</a:t>
            </a:r>
            <a:r>
              <a:rPr lang="pt-BR" dirty="0"/>
              <a:t>).</a:t>
            </a:r>
          </a:p>
          <a:p>
            <a:pPr algn="just"/>
            <a:endParaRPr lang="pt-BR" dirty="0"/>
          </a:p>
          <a:p>
            <a:pPr algn="just"/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aims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remove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shaows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eucalyptus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objects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it </a:t>
            </a:r>
            <a:r>
              <a:rPr lang="pt-BR" dirty="0" err="1"/>
              <a:t>become</a:t>
            </a:r>
            <a:r>
              <a:rPr lang="pt-BR" dirty="0"/>
              <a:t> </a:t>
            </a:r>
            <a:r>
              <a:rPr lang="pt-BR" dirty="0" err="1"/>
              <a:t>clearer</a:t>
            </a:r>
            <a:r>
              <a:rPr lang="pt-BR" dirty="0"/>
              <a:t> for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6E36FF48-D8E0-4C4D-8998-0D70B37C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3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178D8-FE8D-497D-9DAD-FECAACA2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!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>
                <a:extLst>
                  <a:ext uri="{FF2B5EF4-FFF2-40B4-BE49-F238E27FC236}">
                    <a16:creationId xmlns:a16="http://schemas.microsoft.com/office/drawing/2014/main" id="{B39C05E1-1FF0-45BE-9785-E0C1CBEB9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840020"/>
                  </p:ext>
                </p:extLst>
              </p:nvPr>
            </p:nvGraphicFramePr>
            <p:xfrm>
              <a:off x="838200" y="1948184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D7F55F14-E95F-4AE2-B304-0DB253DD421B}">
                    <psuz:zmPr id="{E253403B-2E56-4C6E-A494-1CF8E7E8801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827888-2D44-4FC4-83AF-97175CC16F1E}">
                    <psuz:zmPr id="{A83D5DFC-CDC1-4184-A2DA-73B2CD01A3A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7A67A17-48AB-42DD-9D6E-A7BA331BF86E}">
                    <psuz:zmPr id="{FCCF0BE7-0218-4638-84F7-FDBF3434596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0523A0E-8DDC-4E22-9193-848A7354C664}">
                    <psuz:zmPr id="{82B548D5-6D37-4C05-85C3-537995F4CD9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>
                <a:extLst>
                  <a:ext uri="{FF2B5EF4-FFF2-40B4-BE49-F238E27FC236}">
                    <a16:creationId xmlns:a16="http://schemas.microsoft.com/office/drawing/2014/main" id="{B39C05E1-1FF0-45BE-9785-E0C1CBEB923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948184"/>
                <a:ext cx="10515600" cy="4351338"/>
                <a:chOff x="838200" y="1948184"/>
                <a:chExt cx="10515600" cy="4351338"/>
              </a:xfrm>
            </p:grpSpPr>
            <p:pic>
              <p:nvPicPr>
                <p:cNvPr id="9" name="Imagem 9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2100481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m 10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2100481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m 11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189123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m 1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189123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2C01AE4C-6D84-48D9-97BF-20AFB02BE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66689"/>
            <a:ext cx="513398" cy="1083840"/>
          </a:xfrm>
          <a:prstGeom prst="rect">
            <a:avLst/>
          </a:prstGeom>
        </p:spPr>
      </p:pic>
      <p:pic>
        <p:nvPicPr>
          <p:cNvPr id="7" name="Picture 2" descr="Resultado de imagem para logo icmc png">
            <a:extLst>
              <a:ext uri="{FF2B5EF4-FFF2-40B4-BE49-F238E27FC236}">
                <a16:creationId xmlns:a16="http://schemas.microsoft.com/office/drawing/2014/main" id="{F2018651-8375-4A02-BBEB-EA4820CD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59B4A09-8921-45B8-812E-9FC64588D6E7}"/>
              </a:ext>
            </a:extLst>
          </p:cNvPr>
          <p:cNvSpPr txBox="1">
            <a:spLocks/>
          </p:cNvSpPr>
          <p:nvPr/>
        </p:nvSpPr>
        <p:spPr>
          <a:xfrm>
            <a:off x="4777530" y="1446582"/>
            <a:ext cx="2636939" cy="55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40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9101B-1BF3-4E5A-B9B5-89B194F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objective</a:t>
            </a:r>
            <a:endParaRPr lang="pt-BR" dirty="0"/>
          </a:p>
        </p:txBody>
      </p:sp>
      <p:pic>
        <p:nvPicPr>
          <p:cNvPr id="7" name="Espaço Reservado para Conteúdo 6" descr="Uma imagem contendo árvore, ao ar livre, chão, planta&#10;&#10;Descrição gerada automaticamente">
            <a:extLst>
              <a:ext uri="{FF2B5EF4-FFF2-40B4-BE49-F238E27FC236}">
                <a16:creationId xmlns:a16="http://schemas.microsoft.com/office/drawing/2014/main" id="{8D538972-6A23-486E-B392-44B6D278B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04" y="4450431"/>
            <a:ext cx="2800350" cy="1905000"/>
          </a:xfrm>
        </p:spPr>
      </p:pic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6E36FF48-D8E0-4C4D-8998-0D70B37C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árvore, chão, ao ar livre, planta&#10;&#10;Descrição gerada automaticamente">
            <a:extLst>
              <a:ext uri="{FF2B5EF4-FFF2-40B4-BE49-F238E27FC236}">
                <a16:creationId xmlns:a16="http://schemas.microsoft.com/office/drawing/2014/main" id="{49DE5C1E-4155-49D1-8005-AE913D6D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3269984" cy="2449425"/>
          </a:xfrm>
          <a:prstGeom prst="rect">
            <a:avLst/>
          </a:prstGeom>
        </p:spPr>
      </p:pic>
      <p:pic>
        <p:nvPicPr>
          <p:cNvPr id="8" name="Imagem 7" descr="Uma imagem contendo ao ar livre, árvore, chão, grama&#10;&#10;Descrição gerada automaticamente">
            <a:extLst>
              <a:ext uri="{FF2B5EF4-FFF2-40B4-BE49-F238E27FC236}">
                <a16:creationId xmlns:a16="http://schemas.microsoft.com/office/drawing/2014/main" id="{7A094EDE-43A2-478C-B17F-AD23029EE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9" y="1690686"/>
            <a:ext cx="3494191" cy="4664745"/>
          </a:xfrm>
          <a:prstGeom prst="rect">
            <a:avLst/>
          </a:prstGeom>
        </p:spPr>
      </p:pic>
      <p:pic>
        <p:nvPicPr>
          <p:cNvPr id="10" name="Imagem 9" descr="Uma imagem contendo árvore, ao ar livre, chão, planta&#10;&#10;Descrição gerada automaticamente">
            <a:extLst>
              <a:ext uri="{FF2B5EF4-FFF2-40B4-BE49-F238E27FC236}">
                <a16:creationId xmlns:a16="http://schemas.microsoft.com/office/drawing/2014/main" id="{9BF5CB56-6877-457E-93E6-2F9D25088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04" y="1690686"/>
            <a:ext cx="3583795" cy="2684491"/>
          </a:xfrm>
          <a:prstGeom prst="rect">
            <a:avLst/>
          </a:prstGeom>
        </p:spPr>
      </p:pic>
      <p:pic>
        <p:nvPicPr>
          <p:cNvPr id="11" name="Imagem 10" descr="Uma imagem contendo chão, árvore, ao ar livre, planta&#10;&#10;Descrição gerada automaticamente">
            <a:extLst>
              <a:ext uri="{FF2B5EF4-FFF2-40B4-BE49-F238E27FC236}">
                <a16:creationId xmlns:a16="http://schemas.microsoft.com/office/drawing/2014/main" id="{C457ED4D-8AE5-4B3A-8C12-3D497FAE5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31532"/>
            <a:ext cx="3269984" cy="21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Methodes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0C8880-751E-4D58-9CD8-25A47CA3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1. Shadow </a:t>
            </a:r>
            <a:r>
              <a:rPr lang="pt-BR" dirty="0" err="1"/>
              <a:t>detection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1.1. Color </a:t>
            </a:r>
            <a:r>
              <a:rPr lang="pt-BR" dirty="0" err="1"/>
              <a:t>spaces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1.2. </a:t>
            </a:r>
            <a:r>
              <a:rPr lang="pt-BR" dirty="0" err="1"/>
              <a:t>Separating</a:t>
            </a:r>
            <a:r>
              <a:rPr lang="pt-BR" dirty="0"/>
              <a:t> </a:t>
            </a:r>
            <a:r>
              <a:rPr lang="pt-BR" dirty="0" err="1"/>
              <a:t>lit</a:t>
            </a:r>
            <a:r>
              <a:rPr lang="pt-BR" dirty="0"/>
              <a:t>, penumbra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umbra</a:t>
            </a:r>
            <a:r>
              <a:rPr lang="pt-BR" dirty="0"/>
              <a:t> </a:t>
            </a:r>
            <a:r>
              <a:rPr lang="pt-BR" dirty="0" err="1"/>
              <a:t>regions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1.3. </a:t>
            </a:r>
            <a:r>
              <a:rPr lang="pt-BR" dirty="0" err="1"/>
              <a:t>Filtering</a:t>
            </a:r>
            <a:r>
              <a:rPr lang="pt-BR" dirty="0"/>
              <a:t> </a:t>
            </a:r>
            <a:r>
              <a:rPr lang="pt-BR" dirty="0" err="1"/>
              <a:t>noise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2. </a:t>
            </a:r>
            <a:r>
              <a:rPr lang="pt-BR" dirty="0" err="1"/>
              <a:t>Subgroups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colors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3. </a:t>
            </a:r>
            <a:r>
              <a:rPr lang="pt-BR" dirty="0" err="1"/>
              <a:t>Removing</a:t>
            </a:r>
            <a:r>
              <a:rPr lang="pt-BR" dirty="0"/>
              <a:t> </a:t>
            </a:r>
            <a:r>
              <a:rPr lang="pt-BR" dirty="0" err="1"/>
              <a:t>shadows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local </a:t>
            </a:r>
            <a:r>
              <a:rPr lang="pt-BR" dirty="0" err="1"/>
              <a:t>histogram</a:t>
            </a:r>
            <a:r>
              <a:rPr lang="pt-BR" dirty="0"/>
              <a:t> </a:t>
            </a:r>
            <a:r>
              <a:rPr lang="pt-BR" dirty="0" err="1"/>
              <a:t>enhancement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7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0FB84-B42D-45B4-8713-38A6EA27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024735" cy="444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F612AF1-DA5D-455B-A87D-EAD68796D006}"/>
              </a:ext>
            </a:extLst>
          </p:cNvPr>
          <p:cNvGrpSpPr/>
          <p:nvPr/>
        </p:nvGrpSpPr>
        <p:grpSpPr>
          <a:xfrm>
            <a:off x="7769296" y="2721366"/>
            <a:ext cx="2463296" cy="2068522"/>
            <a:chOff x="6761527" y="3339037"/>
            <a:chExt cx="2463296" cy="206852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8E4408-437C-4267-9AF4-77D3676A4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77" t="55526"/>
            <a:stretch/>
          </p:blipFill>
          <p:spPr bwMode="auto">
            <a:xfrm>
              <a:off x="6761527" y="3429000"/>
              <a:ext cx="2463296" cy="197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B0F3571-CD87-43B5-BD60-F50E4D9EE54F}"/>
                </a:ext>
              </a:extLst>
            </p:cNvPr>
            <p:cNvSpPr txBox="1"/>
            <p:nvPr/>
          </p:nvSpPr>
          <p:spPr>
            <a:xfrm>
              <a:off x="7641898" y="3339037"/>
              <a:ext cx="86433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Luminance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671BDD5-4644-4762-BC2F-35C3003A7914}"/>
                  </a:ext>
                </a:extLst>
              </p:cNvPr>
              <p:cNvSpPr txBox="1"/>
              <p:nvPr/>
            </p:nvSpPr>
            <p:spPr>
              <a:xfrm>
                <a:off x="6728980" y="5016326"/>
                <a:ext cx="4705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𝑙𝑢𝑚𝑖𝑛𝑎𝑛𝑐𝑒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=0.299 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+0.587∙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+0.114∙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671BDD5-4644-4762-BC2F-35C3003A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0" y="5016326"/>
                <a:ext cx="4705712" cy="276999"/>
              </a:xfrm>
              <a:prstGeom prst="rect">
                <a:avLst/>
              </a:prstGeom>
              <a:blipFill>
                <a:blip r:embed="rId5"/>
                <a:stretch>
                  <a:fillRect l="-777" r="-518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1C6038-0DFE-4E26-B87E-B92EAFB69AFB}"/>
              </a:ext>
            </a:extLst>
          </p:cNvPr>
          <p:cNvSpPr/>
          <p:nvPr/>
        </p:nvSpPr>
        <p:spPr>
          <a:xfrm>
            <a:off x="6350000" y="3363825"/>
            <a:ext cx="975360" cy="110253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69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E1AFB29-85B0-488B-B4FD-110852D97842}"/>
              </a:ext>
            </a:extLst>
          </p:cNvPr>
          <p:cNvSpPr txBox="1"/>
          <p:nvPr/>
        </p:nvSpPr>
        <p:spPr>
          <a:xfrm>
            <a:off x="838200" y="5909952"/>
            <a:ext cx="6818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Filtering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result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luminance</a:t>
            </a:r>
            <a:r>
              <a:rPr lang="pt-BR" sz="2000" dirty="0"/>
              <a:t> </a:t>
            </a:r>
            <a:r>
              <a:rPr lang="pt-BR" sz="2000" dirty="0" err="1"/>
              <a:t>clustering</a:t>
            </a:r>
            <a:r>
              <a:rPr lang="pt-BR" sz="2000" dirty="0"/>
              <a:t> </a:t>
            </a:r>
            <a:r>
              <a:rPr lang="pt-BR" sz="2000" dirty="0" err="1"/>
              <a:t>using</a:t>
            </a:r>
            <a:r>
              <a:rPr lang="pt-BR" sz="2000" dirty="0"/>
              <a:t> </a:t>
            </a:r>
            <a:r>
              <a:rPr lang="pt-BR" sz="2000" b="1" dirty="0" err="1"/>
              <a:t>adaptive</a:t>
            </a:r>
            <a:r>
              <a:rPr lang="pt-BR" sz="2000" b="1" dirty="0"/>
              <a:t> </a:t>
            </a:r>
            <a:r>
              <a:rPr lang="pt-BR" sz="2000" b="1" dirty="0" err="1"/>
              <a:t>filter</a:t>
            </a:r>
            <a:r>
              <a:rPr lang="pt-BR" sz="2000" dirty="0"/>
              <a:t>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2D51AA0-1A8A-4D7B-918A-74A5186A3202}"/>
              </a:ext>
            </a:extLst>
          </p:cNvPr>
          <p:cNvGrpSpPr/>
          <p:nvPr/>
        </p:nvGrpSpPr>
        <p:grpSpPr>
          <a:xfrm>
            <a:off x="385444" y="2822428"/>
            <a:ext cx="11421112" cy="2820931"/>
            <a:chOff x="838200" y="2949422"/>
            <a:chExt cx="10450322" cy="2581153"/>
          </a:xfrm>
        </p:grpSpPr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05CFE58A-291C-4C8C-9034-3E9DB829D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058" y="2953026"/>
              <a:ext cx="6873464" cy="257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3FCAD7F-E3E7-4E1C-8FC2-22195C0F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0" t="20447" r="51560" b="19157"/>
            <a:stretch/>
          </p:blipFill>
          <p:spPr>
            <a:xfrm>
              <a:off x="838200" y="2949422"/>
              <a:ext cx="3305262" cy="2581153"/>
            </a:xfrm>
            <a:prstGeom prst="rect">
              <a:avLst/>
            </a:prstGeom>
          </p:spPr>
        </p:pic>
      </p:grp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7BB8809E-2517-4FA5-B1BB-662C91983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463" y="365125"/>
            <a:ext cx="2722061" cy="2259982"/>
          </a:xfrm>
        </p:spPr>
      </p:pic>
    </p:spTree>
    <p:extLst>
      <p:ext uri="{BB962C8B-B14F-4D97-AF65-F5344CB8AC3E}">
        <p14:creationId xmlns:p14="http://schemas.microsoft.com/office/powerpoint/2010/main" val="284797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Shadow </a:t>
            </a:r>
            <a:r>
              <a:rPr lang="pt-BR" dirty="0" err="1"/>
              <a:t>detection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883A71-28CE-488A-B020-BB59FB66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7810"/>
            <a:ext cx="9240357" cy="240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1F85FAE-C77C-4643-B0F5-F3EF75E7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0561"/>
            <a:ext cx="9240361" cy="24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5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</a:t>
            </a:r>
            <a:r>
              <a:rPr lang="pt-BR" dirty="0" err="1"/>
              <a:t>Subgroups</a:t>
            </a:r>
            <a:r>
              <a:rPr lang="pt-BR" dirty="0"/>
              <a:t> </a:t>
            </a:r>
            <a:r>
              <a:rPr lang="pt-BR" dirty="0" err="1"/>
              <a:t>clustering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colors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AA3FD1-30E4-4D6C-95C5-06770F35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1" y="1589929"/>
            <a:ext cx="9240361" cy="24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B43FC732-3BB6-4040-810E-8D51631C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1" y="4055694"/>
            <a:ext cx="9648862" cy="25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6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6D32E-42E2-4884-A0DF-A5B56F96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/>
              <a:t>Removing</a:t>
            </a:r>
            <a:r>
              <a:rPr lang="pt-BR" dirty="0"/>
              <a:t> </a:t>
            </a:r>
            <a:r>
              <a:rPr lang="pt-BR" dirty="0" err="1"/>
              <a:t>shadow</a:t>
            </a:r>
            <a:endParaRPr lang="pt-BR" dirty="0"/>
          </a:p>
        </p:txBody>
      </p:sp>
      <p:pic>
        <p:nvPicPr>
          <p:cNvPr id="4" name="Picture 2" descr="Resultado de imagem para logo icmc png">
            <a:extLst>
              <a:ext uri="{FF2B5EF4-FFF2-40B4-BE49-F238E27FC236}">
                <a16:creationId xmlns:a16="http://schemas.microsoft.com/office/drawing/2014/main" id="{572D4F1A-5A76-4678-85C4-8AC7EBC4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46" y="6060333"/>
            <a:ext cx="1049756" cy="5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674688-4591-419A-99D8-F9CD4812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20432" r="9174" b="19567"/>
          <a:stretch/>
        </p:blipFill>
        <p:spPr>
          <a:xfrm>
            <a:off x="838200" y="2046710"/>
            <a:ext cx="98738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64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368</Words>
  <Application>Microsoft Office PowerPoint</Application>
  <PresentationFormat>Widescreen</PresentationFormat>
  <Paragraphs>65</Paragraphs>
  <Slides>20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Tema do Office</vt:lpstr>
      <vt:lpstr>Shadow removal for forest ground images</vt:lpstr>
      <vt:lpstr>Motivation and objective</vt:lpstr>
      <vt:lpstr>Motivation and objective</vt:lpstr>
      <vt:lpstr>Methodes</vt:lpstr>
      <vt:lpstr>1. Shadow detection</vt:lpstr>
      <vt:lpstr>1. Shadow detection</vt:lpstr>
      <vt:lpstr>1. Shadow detection</vt:lpstr>
      <vt:lpstr>2. Subgroups clustering based on colors</vt:lpstr>
      <vt:lpstr>3. Removing shadow</vt:lpstr>
      <vt:lpstr>Results and discussion</vt:lpstr>
      <vt:lpstr>Results and discussion</vt:lpstr>
      <vt:lpstr>Failures</vt:lpstr>
      <vt:lpstr>Algorithm applied on unseen scenes</vt:lpstr>
      <vt:lpstr>Algorithm applied on unseen scenes</vt:lpstr>
      <vt:lpstr>Algorithm applied on unseen scenes</vt:lpstr>
      <vt:lpstr>4.2. Algorithm applied on unseen scenes</vt:lpstr>
      <vt:lpstr>Algorithm applied on unseen scenes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Alberto Hiroshi Horita</dc:creator>
  <cp:lastModifiedBy>Luiz Alberto Hiroshi Horita</cp:lastModifiedBy>
  <cp:revision>22</cp:revision>
  <dcterms:created xsi:type="dcterms:W3CDTF">2019-06-25T12:16:56Z</dcterms:created>
  <dcterms:modified xsi:type="dcterms:W3CDTF">2019-06-26T11:21:08Z</dcterms:modified>
</cp:coreProperties>
</file>